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275F0-EF5A-4292-AEBB-502BF8BC39D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715129EE-60F4-4412-B627-EC860EAF7D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E08E057E-50AD-4A30-9901-379B753D438C}"/>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2C2E7EC1-7C95-4EF4-8042-74215222D20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9CB8C32C-9C0A-4732-A8C6-6856741F437D}"/>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1263375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015725-9FC0-4569-AE5B-6A0DB217BF39}"/>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89F40FB7-0D8D-470B-B290-1B2EE64EDF3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2694073F-5E72-451F-964B-2E3CFC86B874}"/>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1C76DD32-BF5E-4D26-849E-F9D1E1563B36}"/>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02F02967-D025-4970-8732-BE360A8A5654}"/>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4258566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6AD1B92-2F6C-4D7B-9590-7717E7233F4A}"/>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1C71C857-9D0F-4BB9-A72F-821C753DBC6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48B09B18-921E-4D49-877D-8B705DB7E483}"/>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6A667B18-90D3-41B2-87B4-89BAFCC7CE99}"/>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30E016C6-5A08-4762-99AF-97B6D5DE9F9B}"/>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2617533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411C6D-DC4B-4ABE-810D-90BB7794871A}"/>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D53FAA86-1C45-4438-9EE9-859DAC46458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B2DD314E-09ED-47EC-B896-3686401F32F8}"/>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709BE0CA-CABE-469E-BDAF-7FFE56EFB01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55C14706-73E9-4DFC-AAA5-6879306E667B}"/>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3644738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7DA173-B5F3-436E-88EC-63B69BB2293F}"/>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E0A8DD44-CEF7-45B4-AA09-42F6047345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96C06B0-D829-49D1-A8F9-05351F20043C}"/>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4E441DE0-1A0F-4681-A363-1BA6395B95CD}"/>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1E4F0312-B638-4AB1-9CF9-6DBCD94528BD}"/>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11452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040F47-8111-4E57-A53A-8D416C520D40}"/>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FD611E10-C888-4C49-893E-C7F712B06B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5C4AB274-B2D2-4961-A909-C2CFC071F00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9E6A87B8-4031-4492-9784-4D6EDDDBD182}"/>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6" name="Fußzeilenplatzhalter 5">
            <a:extLst>
              <a:ext uri="{FF2B5EF4-FFF2-40B4-BE49-F238E27FC236}">
                <a16:creationId xmlns:a16="http://schemas.microsoft.com/office/drawing/2014/main" id="{86EB72A5-CE94-45EF-85FB-0D7E15AD7D6B}"/>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12C46DFF-6607-477B-BDF8-41EB54C41AE0}"/>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4139035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9D05E-A902-4D55-99AC-631D2ED4347D}"/>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489718B0-9037-43B3-8A46-04B848A964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A328D06-3F53-4E31-955C-D804A7C5B78C}"/>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75CF55B9-C7B0-4EC2-B762-B315A21730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328E6F8-0197-4436-BBB9-D49C863C1900}"/>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AB9458C4-39E8-4DDA-83A7-CEECFEE73147}"/>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8" name="Fußzeilenplatzhalter 7">
            <a:extLst>
              <a:ext uri="{FF2B5EF4-FFF2-40B4-BE49-F238E27FC236}">
                <a16:creationId xmlns:a16="http://schemas.microsoft.com/office/drawing/2014/main" id="{6A0D0A1D-0AD8-49C9-B2B4-801D0F51C7CD}"/>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AD11C637-D931-43F6-AB4E-91695F9082D0}"/>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2480319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BAFF4A-070D-4A3E-8711-3BB1E1F02F34}"/>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C00FCFDA-EE80-4CAA-ABC8-8726A94F6EA1}"/>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4" name="Fußzeilenplatzhalter 3">
            <a:extLst>
              <a:ext uri="{FF2B5EF4-FFF2-40B4-BE49-F238E27FC236}">
                <a16:creationId xmlns:a16="http://schemas.microsoft.com/office/drawing/2014/main" id="{203EFAED-3B1A-4020-833F-39B3FB705377}"/>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0052B9E0-8ED1-40A6-A31A-E770C1AFC2B3}"/>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413931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34EB3EC-94DB-442F-A45A-4A43BD5C61C3}"/>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3" name="Fußzeilenplatzhalter 2">
            <a:extLst>
              <a:ext uri="{FF2B5EF4-FFF2-40B4-BE49-F238E27FC236}">
                <a16:creationId xmlns:a16="http://schemas.microsoft.com/office/drawing/2014/main" id="{9DEF7909-26CB-4ACE-94FF-3F963F877D0A}"/>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B46CF45A-54EF-4B35-82AF-CCDAD483C976}"/>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1190275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84D9ED-5DCC-44D7-9DC0-DC0D6EC059A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FD52A4E8-8346-4969-9675-3DD4D5D8B7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CDE5C76C-D323-4AEA-A1DE-8C95ACFD32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7BBA330-076A-477D-A4D7-A0C091BCE06B}"/>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6" name="Fußzeilenplatzhalter 5">
            <a:extLst>
              <a:ext uri="{FF2B5EF4-FFF2-40B4-BE49-F238E27FC236}">
                <a16:creationId xmlns:a16="http://schemas.microsoft.com/office/drawing/2014/main" id="{208D80D8-8F13-40EA-80B7-0A5E090A815C}"/>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F7AD3594-65E9-4008-8B8F-F773A19CFEA6}"/>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4074751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147D13-E062-4E2A-9EA6-838E18E9E8D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1F1721A1-4EFE-4097-9387-1312906E57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29A2A3EF-2FD0-4BD2-8878-CE76ADA60C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4BC4DEC-D148-4B72-AB4F-EB951EB8A835}"/>
              </a:ext>
            </a:extLst>
          </p:cNvPr>
          <p:cNvSpPr>
            <a:spLocks noGrp="1"/>
          </p:cNvSpPr>
          <p:nvPr>
            <p:ph type="dt" sz="half" idx="10"/>
          </p:nvPr>
        </p:nvSpPr>
        <p:spPr/>
        <p:txBody>
          <a:bodyPr/>
          <a:lstStyle/>
          <a:p>
            <a:fld id="{6647C1B0-6E06-40BD-A688-B619D7222E12}" type="datetimeFigureOut">
              <a:rPr lang="en-US" smtClean="0"/>
              <a:t>11/14/24</a:t>
            </a:fld>
            <a:endParaRPr lang="en-US"/>
          </a:p>
        </p:txBody>
      </p:sp>
      <p:sp>
        <p:nvSpPr>
          <p:cNvPr id="6" name="Fußzeilenplatzhalter 5">
            <a:extLst>
              <a:ext uri="{FF2B5EF4-FFF2-40B4-BE49-F238E27FC236}">
                <a16:creationId xmlns:a16="http://schemas.microsoft.com/office/drawing/2014/main" id="{0D6A4EE4-A7D6-42EA-9D25-482FCB7C3C82}"/>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DE76C466-CDB3-4C63-9DFF-C2476408C812}"/>
              </a:ext>
            </a:extLst>
          </p:cNvPr>
          <p:cNvSpPr>
            <a:spLocks noGrp="1"/>
          </p:cNvSpPr>
          <p:nvPr>
            <p:ph type="sldNum" sz="quarter" idx="12"/>
          </p:nvPr>
        </p:nvSpPr>
        <p:spPr/>
        <p:txBody>
          <a:bodyPr/>
          <a:lstStyle/>
          <a:p>
            <a:fld id="{083B45EF-6DAA-4519-8408-4FBC434C8BE3}" type="slidenum">
              <a:rPr lang="en-US" smtClean="0"/>
              <a:t>‹Nr.›</a:t>
            </a:fld>
            <a:endParaRPr lang="en-US"/>
          </a:p>
        </p:txBody>
      </p:sp>
    </p:spTree>
    <p:extLst>
      <p:ext uri="{BB962C8B-B14F-4D97-AF65-F5344CB8AC3E}">
        <p14:creationId xmlns:p14="http://schemas.microsoft.com/office/powerpoint/2010/main" val="722536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2D79D0D-3BBF-465E-A7CB-56A02D4D19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8E19B81B-6A79-442B-B56C-DFDB62E049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370B49A5-1765-4FD6-97DD-42F7820630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7C1B0-6E06-40BD-A688-B619D7222E12}" type="datetimeFigureOut">
              <a:rPr lang="en-US" smtClean="0"/>
              <a:t>11/14/24</a:t>
            </a:fld>
            <a:endParaRPr lang="en-US"/>
          </a:p>
        </p:txBody>
      </p:sp>
      <p:sp>
        <p:nvSpPr>
          <p:cNvPr id="5" name="Fußzeilenplatzhalter 4">
            <a:extLst>
              <a:ext uri="{FF2B5EF4-FFF2-40B4-BE49-F238E27FC236}">
                <a16:creationId xmlns:a16="http://schemas.microsoft.com/office/drawing/2014/main" id="{AB899516-DA2F-4D31-917B-A5343ABC26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93E345DC-F2EF-4B74-948C-E477F4520F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3B45EF-6DAA-4519-8408-4FBC434C8BE3}" type="slidenum">
              <a:rPr lang="en-US" smtClean="0"/>
              <a:t>‹Nr.›</a:t>
            </a:fld>
            <a:endParaRPr lang="en-US"/>
          </a:p>
        </p:txBody>
      </p:sp>
    </p:spTree>
    <p:extLst>
      <p:ext uri="{BB962C8B-B14F-4D97-AF65-F5344CB8AC3E}">
        <p14:creationId xmlns:p14="http://schemas.microsoft.com/office/powerpoint/2010/main" val="3531696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5444C5-2DEB-49E1-BB49-EC8C9F1CC2D4}"/>
              </a:ext>
            </a:extLst>
          </p:cNvPr>
          <p:cNvSpPr>
            <a:spLocks noGrp="1"/>
          </p:cNvSpPr>
          <p:nvPr>
            <p:ph type="title"/>
          </p:nvPr>
        </p:nvSpPr>
        <p:spPr>
          <a:xfrm>
            <a:off x="467592" y="66646"/>
            <a:ext cx="10515600" cy="1325563"/>
          </a:xfrm>
        </p:spPr>
        <p:txBody>
          <a:bodyPr>
            <a:normAutofit/>
          </a:bodyPr>
          <a:lstStyle/>
          <a:p>
            <a:r>
              <a:rPr lang="en-US" sz="3200" dirty="0"/>
              <a:t>ICMI </a:t>
            </a:r>
            <a:r>
              <a:rPr lang="en-US" sz="3200"/>
              <a:t>Community Service Award </a:t>
            </a:r>
            <a:r>
              <a:rPr lang="en-US" sz="3200" dirty="0"/>
              <a:t>to Wolfgang </a:t>
            </a:r>
            <a:r>
              <a:rPr lang="en-US" sz="3200" dirty="0" err="1"/>
              <a:t>Wahlster</a:t>
            </a:r>
            <a:endParaRPr lang="en-US" sz="3200" dirty="0"/>
          </a:p>
        </p:txBody>
      </p:sp>
      <p:sp>
        <p:nvSpPr>
          <p:cNvPr id="3" name="Inhaltsplatzhalter 2">
            <a:extLst>
              <a:ext uri="{FF2B5EF4-FFF2-40B4-BE49-F238E27FC236}">
                <a16:creationId xmlns:a16="http://schemas.microsoft.com/office/drawing/2014/main" id="{4C9202C1-641C-4842-96F2-567D1667BFCF}"/>
              </a:ext>
            </a:extLst>
          </p:cNvPr>
          <p:cNvSpPr>
            <a:spLocks noGrp="1"/>
          </p:cNvSpPr>
          <p:nvPr>
            <p:ph idx="1"/>
          </p:nvPr>
        </p:nvSpPr>
        <p:spPr>
          <a:xfrm>
            <a:off x="218190" y="1124158"/>
            <a:ext cx="11516590" cy="1055935"/>
          </a:xfrm>
        </p:spPr>
        <p:txBody>
          <a:bodyPr>
            <a:noAutofit/>
          </a:bodyPr>
          <a:lstStyle/>
          <a:p>
            <a:r>
              <a:rPr lang="en-US" sz="1600" dirty="0">
                <a:latin typeface="Arial" panose="020B0604020202020204" pitchFamily="34" charset="0"/>
                <a:cs typeface="Arial" panose="020B0604020202020204" pitchFamily="34" charset="0"/>
              </a:rPr>
              <a:t>I am happy to present to you this year's Community Service Awardee, Prof. Wolfgang </a:t>
            </a:r>
            <a:r>
              <a:rPr lang="en-US" sz="1600" dirty="0" err="1">
                <a:latin typeface="Arial" panose="020B0604020202020204" pitchFamily="34" charset="0"/>
                <a:cs typeface="Arial" panose="020B0604020202020204" pitchFamily="34" charset="0"/>
              </a:rPr>
              <a:t>Wahlster</a:t>
            </a:r>
            <a:r>
              <a:rPr lang="en-US" sz="1600" dirty="0">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Prof. Wolfgang </a:t>
            </a:r>
            <a:r>
              <a:rPr lang="en-US" sz="1600" dirty="0" err="1">
                <a:latin typeface="Arial" panose="020B0604020202020204" pitchFamily="34" charset="0"/>
                <a:cs typeface="Arial" panose="020B0604020202020204" pitchFamily="34" charset="0"/>
              </a:rPr>
              <a:t>Wahlster</a:t>
            </a:r>
            <a:r>
              <a:rPr lang="en-US" sz="1600" dirty="0">
                <a:latin typeface="Arial" panose="020B0604020202020204" pitchFamily="34" charset="0"/>
                <a:cs typeface="Arial" panose="020B0604020202020204" pitchFamily="34" charset="0"/>
              </a:rPr>
              <a:t> is the Chief Executive Advisor of the German Research Center for Artificial Intelligence (DFKI), which he co-founded in 1988, and served many years as its Chief Executive Officer, and he held a professorship in computer science at Saarland University from 1982 to 2018. </a:t>
            </a:r>
          </a:p>
          <a:p>
            <a:endParaRPr lang="en-US" sz="1600" dirty="0"/>
          </a:p>
        </p:txBody>
      </p:sp>
      <p:pic>
        <p:nvPicPr>
          <p:cNvPr id="4" name="Picture 2" descr="https://mediastore.rz.uni-augsburg.de/file/972fa5c4a88697f66f06f9604ddf9a59/67321c4b/oiQvfhtxLF/IMG_6969.jpeg">
            <a:extLst>
              <a:ext uri="{FF2B5EF4-FFF2-40B4-BE49-F238E27FC236}">
                <a16:creationId xmlns:a16="http://schemas.microsoft.com/office/drawing/2014/main" id="{38F4DFEC-A680-464C-A4EE-6333A3265A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7999"/>
          <a:stretch/>
        </p:blipFill>
        <p:spPr bwMode="auto">
          <a:xfrm>
            <a:off x="6219891" y="2141309"/>
            <a:ext cx="4763301" cy="2929455"/>
          </a:xfrm>
          <a:prstGeom prst="rect">
            <a:avLst/>
          </a:prstGeom>
          <a:noFill/>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D9943EEB-37EE-4AF5-8FBD-8B048B002860}"/>
              </a:ext>
            </a:extLst>
          </p:cNvPr>
          <p:cNvSpPr txBox="1">
            <a:spLocks/>
          </p:cNvSpPr>
          <p:nvPr/>
        </p:nvSpPr>
        <p:spPr>
          <a:xfrm>
            <a:off x="218190" y="2306710"/>
            <a:ext cx="5476028" cy="28367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latin typeface="Arial" panose="020B0604020202020204" pitchFamily="34" charset="0"/>
                <a:cs typeface="Arial" panose="020B0604020202020204" pitchFamily="34" charset="0"/>
              </a:rPr>
              <a:t>Prof. </a:t>
            </a:r>
            <a:r>
              <a:rPr lang="en-US" sz="1600" dirty="0" err="1">
                <a:latin typeface="Arial" panose="020B0604020202020204" pitchFamily="34" charset="0"/>
                <a:cs typeface="Arial" panose="020B0604020202020204" pitchFamily="34" charset="0"/>
              </a:rPr>
              <a:t>Wahlster</a:t>
            </a:r>
            <a:r>
              <a:rPr lang="en-US" sz="1600" dirty="0">
                <a:latin typeface="Arial" panose="020B0604020202020204" pitchFamily="34" charset="0"/>
                <a:cs typeface="Arial" panose="020B0604020202020204" pitchFamily="34" charset="0"/>
              </a:rPr>
              <a:t> was designated as the inventor of "Industry 4.0" term, which denotes industrial trends of automation via AI, including cyber-physical systems, internet of things, cloud and cognitive computing. </a:t>
            </a:r>
          </a:p>
          <a:p>
            <a:r>
              <a:rPr lang="en-US" sz="1600" dirty="0">
                <a:latin typeface="Arial" panose="020B0604020202020204" pitchFamily="34" charset="0"/>
                <a:cs typeface="Arial" panose="020B0604020202020204" pitchFamily="34" charset="0"/>
              </a:rPr>
              <a:t>He lead over a hundred projects in his career, including the VERBMOBIL consortium for spontaneous multimodal dialog systems between 99 and 2003. He was a Member of the Cluster Board and Principal Investigator of the German Science Foundation Cluster of Excellence on “Multimodal Computing and Interaction” in </a:t>
            </a:r>
            <a:r>
              <a:rPr lang="en-US" sz="1600" dirty="0" err="1">
                <a:latin typeface="Arial" panose="020B0604020202020204" pitchFamily="34" charset="0"/>
                <a:cs typeface="Arial" panose="020B0604020202020204" pitchFamily="34" charset="0"/>
              </a:rPr>
              <a:t>Saarbrücken</a:t>
            </a:r>
            <a:r>
              <a:rPr lang="en-US" sz="1600" dirty="0">
                <a:latin typeface="Arial" panose="020B0604020202020204" pitchFamily="34" charset="0"/>
                <a:cs typeface="Arial" panose="020B0604020202020204" pitchFamily="34" charset="0"/>
              </a:rPr>
              <a:t> (2007 – 2018). He has been recognized as a AAAI, </a:t>
            </a:r>
            <a:r>
              <a:rPr lang="en-US" sz="1600" dirty="0" err="1">
                <a:latin typeface="Arial" panose="020B0604020202020204" pitchFamily="34" charset="0"/>
                <a:cs typeface="Arial" panose="020B0604020202020204" pitchFamily="34" charset="0"/>
              </a:rPr>
              <a:t>EurAI</a:t>
            </a:r>
            <a:r>
              <a:rPr lang="en-US" sz="1600" dirty="0">
                <a:latin typeface="Arial" panose="020B0604020202020204" pitchFamily="34" charset="0"/>
                <a:cs typeface="Arial" panose="020B0604020202020204" pitchFamily="34" charset="0"/>
              </a:rPr>
              <a:t>, and GI Fellow. </a:t>
            </a:r>
          </a:p>
          <a:p>
            <a:endParaRPr lang="en-US" sz="1600" dirty="0"/>
          </a:p>
        </p:txBody>
      </p:sp>
      <p:sp>
        <p:nvSpPr>
          <p:cNvPr id="6" name="Inhaltsplatzhalter 2">
            <a:extLst>
              <a:ext uri="{FF2B5EF4-FFF2-40B4-BE49-F238E27FC236}">
                <a16:creationId xmlns:a16="http://schemas.microsoft.com/office/drawing/2014/main" id="{D67B7C12-98E7-4E8F-AB5A-BC662B768BE3}"/>
              </a:ext>
            </a:extLst>
          </p:cNvPr>
          <p:cNvSpPr txBox="1">
            <a:spLocks/>
          </p:cNvSpPr>
          <p:nvPr/>
        </p:nvSpPr>
        <p:spPr>
          <a:xfrm>
            <a:off x="218190" y="5270117"/>
            <a:ext cx="11516590" cy="12185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latin typeface="Arial" panose="020B0604020202020204" pitchFamily="34" charset="0"/>
                <a:cs typeface="Arial" panose="020B0604020202020204" pitchFamily="34" charset="0"/>
              </a:rPr>
              <a:t>Prof. </a:t>
            </a:r>
            <a:r>
              <a:rPr lang="en-US" sz="1600" dirty="0" err="1">
                <a:latin typeface="Arial" panose="020B0604020202020204" pitchFamily="34" charset="0"/>
                <a:cs typeface="Arial" panose="020B0604020202020204" pitchFamily="34" charset="0"/>
              </a:rPr>
              <a:t>Wahlster</a:t>
            </a:r>
            <a:r>
              <a:rPr lang="en-US" sz="1600" dirty="0">
                <a:latin typeface="Arial" panose="020B0604020202020204" pitchFamily="34" charset="0"/>
                <a:cs typeface="Arial" panose="020B0604020202020204" pitchFamily="34" charset="0"/>
              </a:rPr>
              <a:t> served as a Program Chair of ICMI, received a Sustainable Achievement award and was an ICMI keynote, and also a Member of the Advisory Board of ICMI, later renamed as Steering Committee, and played a pivotal role in shaping the direction and standards of the conference. His dedication and contributions to the advancement of multimodal interfaces have been invaluable, making him an exemplary candidate for the ICMI service award. It was high time that with this prestigious award, we formally recognize his outstanding service and leadership to our community over a long period.</a:t>
            </a:r>
          </a:p>
          <a:p>
            <a:endParaRPr lang="en-US" sz="1600" dirty="0"/>
          </a:p>
        </p:txBody>
      </p:sp>
      <p:sp>
        <p:nvSpPr>
          <p:cNvPr id="7" name="Textfeld 6">
            <a:extLst>
              <a:ext uri="{FF2B5EF4-FFF2-40B4-BE49-F238E27FC236}">
                <a16:creationId xmlns:a16="http://schemas.microsoft.com/office/drawing/2014/main" id="{B6BDF4BD-A9A2-44EA-B9E8-7DE2E7CFE670}"/>
              </a:ext>
            </a:extLst>
          </p:cNvPr>
          <p:cNvSpPr txBox="1"/>
          <p:nvPr/>
        </p:nvSpPr>
        <p:spPr>
          <a:xfrm>
            <a:off x="4530053" y="6488668"/>
            <a:ext cx="2328330" cy="369332"/>
          </a:xfrm>
          <a:prstGeom prst="rect">
            <a:avLst/>
          </a:prstGeom>
          <a:noFill/>
        </p:spPr>
        <p:txBody>
          <a:bodyPr wrap="none" rtlCol="0">
            <a:spAutoFit/>
          </a:bodyPr>
          <a:lstStyle/>
          <a:p>
            <a:r>
              <a:rPr lang="de-DE" dirty="0"/>
              <a:t>Speech </a:t>
            </a:r>
            <a:r>
              <a:rPr lang="de-DE" dirty="0" err="1"/>
              <a:t>by</a:t>
            </a:r>
            <a:r>
              <a:rPr lang="de-DE" dirty="0"/>
              <a:t> Albert Salah</a:t>
            </a:r>
            <a:endParaRPr lang="en-US" dirty="0"/>
          </a:p>
        </p:txBody>
      </p:sp>
    </p:spTree>
    <p:extLst>
      <p:ext uri="{BB962C8B-B14F-4D97-AF65-F5344CB8AC3E}">
        <p14:creationId xmlns:p14="http://schemas.microsoft.com/office/powerpoint/2010/main" val="193529579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Words>
  <Application>Microsoft Macintosh PowerPoint</Application>
  <PresentationFormat>Breitbild</PresentationFormat>
  <Paragraphs>7</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ICMI Community Service Award to Wolfgang Wahlster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ICMI Sustained Accomplishment Award to Wolfgang Wahlster</dc:title>
  <dc:creator>Lisa</dc:creator>
  <cp:lastModifiedBy>Alice von Bassewitz</cp:lastModifiedBy>
  <cp:revision>3</cp:revision>
  <dcterms:created xsi:type="dcterms:W3CDTF">2024-11-11T15:02:21Z</dcterms:created>
  <dcterms:modified xsi:type="dcterms:W3CDTF">2024-11-14T13:29:07Z</dcterms:modified>
</cp:coreProperties>
</file>